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324"/>
    <a:srgbClr val="FF9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5D699-634C-417A-B175-956CD5E61B8D}" v="1" dt="2025-09-09T22:32:00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5"/>
    <p:restoredTop sz="86327"/>
  </p:normalViewPr>
  <p:slideViewPr>
    <p:cSldViewPr snapToGrid="0">
      <p:cViewPr varScale="1">
        <p:scale>
          <a:sx n="31" d="100"/>
          <a:sy n="31" d="100"/>
        </p:scale>
        <p:origin x="12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rdre Harvey" userId="36a4205a-76b9-47cd-becb-a321114358be" providerId="ADAL" clId="{5DB1DC87-1D3C-40AC-A157-649B74006EBE}"/>
    <pc:docChg chg="custSel modSld">
      <pc:chgData name="Dierdre Harvey" userId="36a4205a-76b9-47cd-becb-a321114358be" providerId="ADAL" clId="{5DB1DC87-1D3C-40AC-A157-649B74006EBE}" dt="2025-09-09T22:32:22.747" v="1" actId="478"/>
      <pc:docMkLst>
        <pc:docMk/>
      </pc:docMkLst>
      <pc:sldChg chg="addSp delSp mod">
        <pc:chgData name="Dierdre Harvey" userId="36a4205a-76b9-47cd-becb-a321114358be" providerId="ADAL" clId="{5DB1DC87-1D3C-40AC-A157-649B74006EBE}" dt="2025-09-09T22:32:22.747" v="1" actId="478"/>
        <pc:sldMkLst>
          <pc:docMk/>
          <pc:sldMk cId="3361230835" sldId="256"/>
        </pc:sldMkLst>
        <pc:picChg chg="add del">
          <ac:chgData name="Dierdre Harvey" userId="36a4205a-76b9-47cd-becb-a321114358be" providerId="ADAL" clId="{5DB1DC87-1D3C-40AC-A157-649B74006EBE}" dt="2025-09-09T22:32:22.747" v="1" actId="478"/>
          <ac:picMkLst>
            <pc:docMk/>
            <pc:sldMk cId="3361230835" sldId="256"/>
            <ac:picMk id="2" creationId="{DF6776DE-6362-9A88-F313-09013CA14AD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787FA-695C-3A45-BADC-90EDF75EAEF0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14784-96AF-8445-85FF-789D2BA96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9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14784-96AF-8445-85FF-789D2BA963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76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14784-96AF-8445-85FF-789D2BA963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0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87D4-310A-DAFB-E0AC-A4EACF70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96CEB-9344-917B-4348-6866FEAE1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392A4-B00A-7A61-9A03-3427BE9DA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21A4D-D207-3BDB-A57A-5C1F9837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1050A-FD03-DD4F-D1C4-DB921A728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5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FA50-16EC-B7E6-C8F5-A20476727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4346-F524-2BBF-5536-040F0B99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46FBC-42F4-A5B7-35C9-EDE457BCD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7DE5F-5EEB-25EC-7CFA-8069DA34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64330-6F07-0C3F-7A4B-8C2CCA54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1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E0D8A-7D14-1651-CC96-790699683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5DD9F-6964-B1F5-A83F-EAA85BCCD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287D9-CD99-8190-271D-0FB676D07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8864B-1D2E-9E22-3446-6A7263930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1EF5E-8786-09DA-3EC4-225CAD2EC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0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9790F-A9A5-7462-B612-EE704A80C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8580E-1F03-A7B0-679E-87E0340DD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5C1F4-8E40-817E-B3B0-72D9E1705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C2C6D-968A-127C-316E-EBD19784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3E91-A46F-3B04-7B23-61AC37C5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123C9-4A7D-3C43-0DF0-2A6EF70B0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F47F-5129-885A-BCB4-8FA7CFE1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A40A2-00C7-9A36-C645-6E9CE5A82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05783E-84E0-96A2-B3F3-8671472A0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27D80-CB19-18D9-C937-2C16FA167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6E4B2A-E3FD-527F-68F4-DD783C93CE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057D5B-6E43-EDA1-F078-AB4CC8FA0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DCC122-E2DE-C8A4-1DD2-1623B416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1B52AC-2F5E-03C4-FA22-EA4CC587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3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BA0F6-DD8F-FB0D-6C6A-A952A018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167698-75F1-55A9-8C42-40B142619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A53BD9-824E-3A33-11F1-8444AAAD9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0792D-FCDC-DD5D-CE1B-8DB7B0EA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83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B87404-443F-2D64-0D8C-0053FE9B1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8DA7BF-BCA3-4AE9-BF06-48B822CB9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1A610-06EE-297A-1D8E-73F398FD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1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7845-90C1-9048-6B13-9A4063CC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11BF-4AA2-D6B6-DD55-13DEE6ECE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CEDBD-7B01-DF24-090C-A6F5E3628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548E2-8D1B-23AB-1814-D759960DA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388BA-5595-4748-10DD-EB36B94E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5A67B-A9C1-CC1A-BAB5-BC78B5D4A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3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00299-2D25-23D3-BF6C-11730603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6E0496-997B-38E5-2545-9D73D8933A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79412-BF56-F863-B59D-E41C5D65D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05034-2D16-F1FE-27C3-2A8FD33B5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F6EC4-A19B-8C27-EA29-2149CF8E2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A5601-6ACF-2E21-E7BF-8B46C30B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D3EFA-E8A1-9FAC-72A4-1FA2D8C4A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57552-1AB5-88CC-A254-1A011AD90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39EC1-7AE3-1681-521C-A9E5E2103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DE54-A759-5713-DF12-1924C7AF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400B-8552-307F-7128-2DF531534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2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1337CD-5142-B4C7-5344-F98A45F48C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1043D-95B3-4437-FBD2-8CFC514F8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A806C-1D04-05C8-CA42-5A1005F8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AD32D-5E65-10BE-E198-F6F87EF4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E0755-D0FB-C943-9B7B-FD0295D3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2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D35CE3-F02F-A088-6180-6AAF8CC28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B0985-D795-FEDE-0976-0D0538A14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3DB89-7581-5E17-8B4D-3908942D9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9DDE0-918F-0B49-B045-FE8E63B2B6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63210-9449-AB65-EE2A-A55A5AA1F4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0BCE3-DB6F-A95E-40C6-C82A4E7B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9A9F9D-0A46-614B-821C-2B6BD14B5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8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5A5E3B73-E9C8-67B7-B7D0-F016E5A7B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E59686C-060C-A35F-7394-B2C4E1F845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891CA51C-DABF-D0FF-4547-213E1626D6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8883CF72-0817-758F-2CCC-2E2F840FBA1C}"/>
              </a:ext>
            </a:extLst>
          </p:cNvPr>
          <p:cNvSpPr/>
          <p:nvPr/>
        </p:nvSpPr>
        <p:spPr>
          <a:xfrm>
            <a:off x="-567725" y="2486046"/>
            <a:ext cx="8428614" cy="231124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0EC80DE-D9BC-C3BE-19F7-CA35129EF3F8}"/>
              </a:ext>
            </a:extLst>
          </p:cNvPr>
          <p:cNvSpPr txBox="1">
            <a:spLocks/>
          </p:cNvSpPr>
          <p:nvPr/>
        </p:nvSpPr>
        <p:spPr>
          <a:xfrm>
            <a:off x="1767473" y="2551920"/>
            <a:ext cx="6256870" cy="1139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4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Youth Ministries</a:t>
            </a: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15401D20-C23D-C377-9262-FFBAB0625B57}"/>
              </a:ext>
            </a:extLst>
          </p:cNvPr>
          <p:cNvSpPr txBox="1">
            <a:spLocks/>
          </p:cNvSpPr>
          <p:nvPr/>
        </p:nvSpPr>
        <p:spPr>
          <a:xfrm>
            <a:off x="1767473" y="3826947"/>
            <a:ext cx="4223985" cy="480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AUC Constituency Meeting 2025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4EC3930-33EF-06E4-BCB8-31F5CF125ED0}"/>
              </a:ext>
            </a:extLst>
          </p:cNvPr>
          <p:cNvCxnSpPr>
            <a:cxnSpLocks/>
          </p:cNvCxnSpPr>
          <p:nvPr/>
        </p:nvCxnSpPr>
        <p:spPr>
          <a:xfrm>
            <a:off x="0" y="3725902"/>
            <a:ext cx="7036904" cy="0"/>
          </a:xfrm>
          <a:prstGeom prst="line">
            <a:avLst/>
          </a:prstGeom>
          <a:ln w="9525">
            <a:solidFill>
              <a:srgbClr val="FF9B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230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392DE89D-3ADF-F708-9660-204563038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4" name="Picture 3" descr="A group of men posing for a photo&#10;&#10;AI-generated content may be incorrect.">
            <a:extLst>
              <a:ext uri="{FF2B5EF4-FFF2-40B4-BE49-F238E27FC236}">
                <a16:creationId xmlns:a16="http://schemas.microsoft.com/office/drawing/2014/main" id="{FD63EC46-65F2-E222-E24B-124B6F180C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03" t="6234" r="7220"/>
          <a:stretch>
            <a:fillRect/>
          </a:stretch>
        </p:blipFill>
        <p:spPr>
          <a:xfrm>
            <a:off x="887279" y="308202"/>
            <a:ext cx="9025247" cy="6241595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B1228FAF-2D08-B98D-9FBD-CB588C4D5C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9728B6D-ACDD-4A61-8737-96A25EED34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4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CE1DFC34-B0F9-B519-1F67-F282291AF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70AA68-24E8-8181-7DB8-5A5086038F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0" t="1536" r="-1" b="1607"/>
          <a:stretch>
            <a:fillRect/>
          </a:stretch>
        </p:blipFill>
        <p:spPr>
          <a:xfrm>
            <a:off x="4639844" y="1352415"/>
            <a:ext cx="6138964" cy="4409314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08ABB5F-4787-8C95-95DB-D340BA7825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8880564-4723-1DA3-79E0-54A14D89CD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A6FABE-F535-8231-59C4-A111300CCA3B}"/>
              </a:ext>
            </a:extLst>
          </p:cNvPr>
          <p:cNvSpPr txBox="1"/>
          <p:nvPr/>
        </p:nvSpPr>
        <p:spPr>
          <a:xfrm>
            <a:off x="1004998" y="213642"/>
            <a:ext cx="58351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Adventurer Growth of 16%</a:t>
            </a:r>
            <a:b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</a:br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this quinquennium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61C6B6-2A1D-FDFB-B3F4-D4CA77332232}"/>
              </a:ext>
            </a:extLst>
          </p:cNvPr>
          <p:cNvSpPr txBox="1"/>
          <p:nvPr/>
        </p:nvSpPr>
        <p:spPr>
          <a:xfrm>
            <a:off x="1004998" y="1410248"/>
            <a:ext cx="3687951" cy="150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2019</a:t>
            </a:r>
          </a:p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160 clubs</a:t>
            </a:r>
          </a:p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Total members 2775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C15A6D-5D70-60CB-7C5A-ADCBD65ED533}"/>
              </a:ext>
            </a:extLst>
          </p:cNvPr>
          <p:cNvSpPr txBox="1"/>
          <p:nvPr/>
        </p:nvSpPr>
        <p:spPr>
          <a:xfrm>
            <a:off x="1004997" y="3132455"/>
            <a:ext cx="368795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2025</a:t>
            </a:r>
          </a:p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187 clubs</a:t>
            </a:r>
          </a:p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Total members 3234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A1DC15-2FF6-0380-8A92-C35FD8D9D034}"/>
              </a:ext>
            </a:extLst>
          </p:cNvPr>
          <p:cNvSpPr txBox="1"/>
          <p:nvPr/>
        </p:nvSpPr>
        <p:spPr>
          <a:xfrm>
            <a:off x="1004997" y="4854662"/>
            <a:ext cx="36879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An addition of 27 clubs</a:t>
            </a:r>
          </a:p>
          <a:p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and an increase of 459 Adventurers</a:t>
            </a:r>
          </a:p>
        </p:txBody>
      </p:sp>
    </p:spTree>
    <p:extLst>
      <p:ext uri="{BB962C8B-B14F-4D97-AF65-F5344CB8AC3E}">
        <p14:creationId xmlns:p14="http://schemas.microsoft.com/office/powerpoint/2010/main" val="285012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8D9F-E462-C30D-ABC3-9E97CE1D2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46A99F3E-E7A3-78C0-6219-A800974D2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569D7099-C424-25EA-E8CE-F83CACF07F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C0659870-6F77-1C16-A884-59D8479067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1EF8F0-5C37-A9D8-7C8A-A56BCC6E56C6}"/>
              </a:ext>
            </a:extLst>
          </p:cNvPr>
          <p:cNvSpPr txBox="1"/>
          <p:nvPr/>
        </p:nvSpPr>
        <p:spPr>
          <a:xfrm>
            <a:off x="1004998" y="213642"/>
            <a:ext cx="58351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Pathfinder Growth of 12%</a:t>
            </a:r>
            <a:b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</a:br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this quinquennium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8F1557-D80A-8BCC-54CD-6C740FDE75C7}"/>
              </a:ext>
            </a:extLst>
          </p:cNvPr>
          <p:cNvSpPr txBox="1"/>
          <p:nvPr/>
        </p:nvSpPr>
        <p:spPr>
          <a:xfrm>
            <a:off x="1004998" y="1410248"/>
            <a:ext cx="3687951" cy="150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Aptos Narrow" panose="020B0004020202020204" pitchFamily="34" charset="0"/>
              </a:rPr>
              <a:t>2019</a:t>
            </a:r>
          </a:p>
          <a:p>
            <a:r>
              <a:rPr lang="en-US" sz="2800" b="1" dirty="0">
                <a:latin typeface="Aptos Narrow" panose="020B0004020202020204" pitchFamily="34" charset="0"/>
              </a:rPr>
              <a:t>165 clubs</a:t>
            </a:r>
          </a:p>
          <a:p>
            <a:r>
              <a:rPr lang="en-US" sz="2800" b="1" dirty="0">
                <a:latin typeface="Aptos Narrow" panose="020B0004020202020204" pitchFamily="34" charset="0"/>
              </a:rPr>
              <a:t>Total members 3942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5A90BC-4B17-2C48-F0B0-8400F2477964}"/>
              </a:ext>
            </a:extLst>
          </p:cNvPr>
          <p:cNvSpPr txBox="1"/>
          <p:nvPr/>
        </p:nvSpPr>
        <p:spPr>
          <a:xfrm>
            <a:off x="1004997" y="3132455"/>
            <a:ext cx="368795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Aptos Narrow" panose="020B0004020202020204" pitchFamily="34" charset="0"/>
              </a:rPr>
              <a:t>2025</a:t>
            </a:r>
          </a:p>
          <a:p>
            <a:r>
              <a:rPr lang="en-US" sz="2800" b="1" dirty="0">
                <a:latin typeface="Aptos Narrow" panose="020B0004020202020204" pitchFamily="34" charset="0"/>
              </a:rPr>
              <a:t>192 clubs</a:t>
            </a:r>
          </a:p>
          <a:p>
            <a:r>
              <a:rPr lang="en-US" sz="2800" b="1" dirty="0">
                <a:latin typeface="Aptos Narrow" panose="020B0004020202020204" pitchFamily="34" charset="0"/>
              </a:rPr>
              <a:t>Total members 4392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F58667-021D-37C3-FE69-5AD937527799}"/>
              </a:ext>
            </a:extLst>
          </p:cNvPr>
          <p:cNvSpPr txBox="1"/>
          <p:nvPr/>
        </p:nvSpPr>
        <p:spPr>
          <a:xfrm>
            <a:off x="1004997" y="4854662"/>
            <a:ext cx="36879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tos Narrow" panose="020B0004020202020204" pitchFamily="34" charset="0"/>
              </a:rPr>
              <a:t>An addition of 27 clubs</a:t>
            </a:r>
          </a:p>
          <a:p>
            <a:r>
              <a:rPr lang="en-US" sz="2800" b="1" dirty="0">
                <a:latin typeface="Aptos Narrow" panose="020B0004020202020204" pitchFamily="34" charset="0"/>
              </a:rPr>
              <a:t>and an increase of 450 Pathfinders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7D81B2-46B4-DBB5-B12C-2095B252A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948" y="1128547"/>
            <a:ext cx="6094982" cy="4850562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</p:spTree>
    <p:extLst>
      <p:ext uri="{BB962C8B-B14F-4D97-AF65-F5344CB8AC3E}">
        <p14:creationId xmlns:p14="http://schemas.microsoft.com/office/powerpoint/2010/main" val="278342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5DDF3980-62D3-246F-7874-375A7496D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0AB41704-D0DB-26CD-8ECD-05932B343E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27EF6C0-4F5D-341B-60C7-0AAF475AB4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7" name="Picture 6" descr="A blue oval with a red and white book and a ribbon&#10;&#10;AI-generated content may be incorrect.">
            <a:extLst>
              <a:ext uri="{FF2B5EF4-FFF2-40B4-BE49-F238E27FC236}">
                <a16:creationId xmlns:a16="http://schemas.microsoft.com/office/drawing/2014/main" id="{E019500C-AE05-A940-DBA4-0F1D6BEE9D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032" y="187794"/>
            <a:ext cx="8787740" cy="645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61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8DE86590-E987-FACE-EE18-FFE260F26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4DAC651F-7568-504B-1CBE-2F4097B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73254F5-2AEE-6666-5BC7-A517F22E17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4" name="Picture 3" descr="A large crowd of people at a concert&#10;&#10;AI-generated content may be incorrect.">
            <a:extLst>
              <a:ext uri="{FF2B5EF4-FFF2-40B4-BE49-F238E27FC236}">
                <a16:creationId xmlns:a16="http://schemas.microsoft.com/office/drawing/2014/main" id="{F3C33760-C675-DA5A-CFCE-8F22704E7F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353" b="10893"/>
          <a:stretch>
            <a:fillRect/>
          </a:stretch>
        </p:blipFill>
        <p:spPr>
          <a:xfrm>
            <a:off x="0" y="-1"/>
            <a:ext cx="1078991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8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20DC3504-BA5C-3330-E1D3-B4AC622008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6D491874-1BD4-C7D6-EC6E-FCB2C192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7EF3EF4-CFE7-7D21-A82A-CCD1BDA9A0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7" name="Picture 6" descr="A cartoon of a person with a beard&#10;&#10;AI-generated content may be incorrect.">
            <a:extLst>
              <a:ext uri="{FF2B5EF4-FFF2-40B4-BE49-F238E27FC236}">
                <a16:creationId xmlns:a16="http://schemas.microsoft.com/office/drawing/2014/main" id="{AA204963-F276-3470-D970-5876BBA2FD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473" y="0"/>
            <a:ext cx="741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0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BD7F52EA-4482-AE74-3893-16A92384F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2E419DA-BF74-6FC8-E598-F0F44FBECB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6" name="Picture 5" descr="A group of people standing in a tent&#10;&#10;AI-generated content may be incorrect.">
            <a:extLst>
              <a:ext uri="{FF2B5EF4-FFF2-40B4-BE49-F238E27FC236}">
                <a16:creationId xmlns:a16="http://schemas.microsoft.com/office/drawing/2014/main" id="{F333822B-BCEA-9175-F67D-24D0AC8DB6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28" t="17882" b="277"/>
          <a:stretch>
            <a:fillRect/>
          </a:stretch>
        </p:blipFill>
        <p:spPr>
          <a:xfrm>
            <a:off x="0" y="-3"/>
            <a:ext cx="10789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20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53C0644B-BD13-4D03-D60C-52BF8D089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52EE5E8-A300-090B-2F62-88490C6B55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592CD72-61D3-D001-CCA4-7F1E1194AF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7" name="Picture 6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A89BB8D3-6A2F-BBF1-FBD0-A9D614120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47" y="2609247"/>
            <a:ext cx="5281614" cy="3961211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2AF158-CD5E-BC3B-AAAD-3A350F2CAB2E}"/>
              </a:ext>
            </a:extLst>
          </p:cNvPr>
          <p:cNvSpPr txBox="1"/>
          <p:nvPr/>
        </p:nvSpPr>
        <p:spPr>
          <a:xfrm>
            <a:off x="1023270" y="796792"/>
            <a:ext cx="35683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CHOSEN</a:t>
            </a:r>
            <a:endParaRPr lang="en-AU" sz="6000" b="1" spc="3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470D8CBD-6159-9FC8-81BA-68F760515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9060" y="274698"/>
            <a:ext cx="5281614" cy="3961211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  <p:pic>
        <p:nvPicPr>
          <p:cNvPr id="13" name="Picture 12" descr="A black and white sign with white letters&#10;&#10;AI-generated content may be incorrect.">
            <a:extLst>
              <a:ext uri="{FF2B5EF4-FFF2-40B4-BE49-F238E27FC236}">
                <a16:creationId xmlns:a16="http://schemas.microsoft.com/office/drawing/2014/main" id="{E7EA244B-991B-14EF-C671-EF3F79CCD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308" y="4603151"/>
            <a:ext cx="4401223" cy="158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62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112BE6B4-8A9E-B04E-3349-891EE9C3A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D9D86B96-EF08-3C87-0FF2-0AF2AE0FCF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EEA12AA0-0FE0-3C2E-E345-1DF3D21D6A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65A006-EDB6-8D43-0070-F779C4BBA92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t="5707"/>
          <a:stretch>
            <a:fillRect/>
          </a:stretch>
        </p:blipFill>
        <p:spPr>
          <a:xfrm>
            <a:off x="3980878" y="1046349"/>
            <a:ext cx="7870084" cy="5242380"/>
          </a:xfrm>
          <a:prstGeom prst="ellipse">
            <a:avLst/>
          </a:prstGeom>
          <a:ln w="12700" cap="rnd">
            <a:solidFill>
              <a:srgbClr val="F59324"/>
            </a:solidFill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840DDC-04E5-1746-9E78-CDD68FA600F7}"/>
              </a:ext>
            </a:extLst>
          </p:cNvPr>
          <p:cNvSpPr txBox="1"/>
          <p:nvPr/>
        </p:nvSpPr>
        <p:spPr>
          <a:xfrm>
            <a:off x="673693" y="399170"/>
            <a:ext cx="64559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Life Groups in Secular Universities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F23A38-25C0-E24A-49D1-80389FEBF926}"/>
              </a:ext>
            </a:extLst>
          </p:cNvPr>
          <p:cNvSpPr txBox="1"/>
          <p:nvPr/>
        </p:nvSpPr>
        <p:spPr>
          <a:xfrm>
            <a:off x="673693" y="1111845"/>
            <a:ext cx="368795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Aptos Narrow" panose="020B0004020202020204" pitchFamily="34" charset="0"/>
              </a:rPr>
              <a:t>2025</a:t>
            </a:r>
          </a:p>
          <a:p>
            <a:r>
              <a:rPr lang="en-AU" sz="2400" b="1" dirty="0">
                <a:latin typeface="Aptos Narrow" panose="020B0004020202020204" pitchFamily="34" charset="0"/>
              </a:rPr>
              <a:t>We’ve grown to</a:t>
            </a:r>
          </a:p>
          <a:p>
            <a:r>
              <a:rPr lang="en-AU" sz="2400" b="1" dirty="0">
                <a:latin typeface="Aptos Narrow" panose="020B0004020202020204" pitchFamily="34" charset="0"/>
              </a:rPr>
              <a:t>11 life groups within secular universities in Australia. </a:t>
            </a:r>
          </a:p>
          <a:p>
            <a:r>
              <a:rPr lang="en-AU" sz="2400" b="1" dirty="0">
                <a:latin typeface="Aptos Narrow" panose="020B0004020202020204" pitchFamily="34" charset="0"/>
              </a:rPr>
              <a:t>Our goal is to grow to</a:t>
            </a:r>
          </a:p>
          <a:p>
            <a:r>
              <a:rPr lang="en-AU" sz="2400" b="1" dirty="0">
                <a:latin typeface="Aptos Narrow" panose="020B0004020202020204" pitchFamily="34" charset="0"/>
              </a:rPr>
              <a:t>14 life groups over the</a:t>
            </a:r>
            <a:br>
              <a:rPr lang="en-AU" sz="2400" b="1" dirty="0">
                <a:latin typeface="Aptos Narrow" panose="020B0004020202020204" pitchFamily="34" charset="0"/>
              </a:rPr>
            </a:br>
            <a:r>
              <a:rPr lang="en-AU" sz="2400" b="1" dirty="0">
                <a:latin typeface="Aptos Narrow" panose="020B0004020202020204" pitchFamily="34" charset="0"/>
              </a:rPr>
              <a:t>next 10 months</a:t>
            </a:r>
            <a:r>
              <a:rPr lang="en-AU" sz="2400" dirty="0">
                <a:latin typeface="Aptos Narrow" panose="020B00040202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81193-F5B3-4373-CD5F-5394DCB39BB2}"/>
              </a:ext>
            </a:extLst>
          </p:cNvPr>
          <p:cNvSpPr txBox="1"/>
          <p:nvPr/>
        </p:nvSpPr>
        <p:spPr>
          <a:xfrm>
            <a:off x="673693" y="4440621"/>
            <a:ext cx="3687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Aptos Narrow" panose="020B0004020202020204" pitchFamily="34" charset="0"/>
              </a:rPr>
              <a:t>This will greatly impact youth and young adults retention for Adventist attendees of these universities.</a:t>
            </a:r>
            <a:endParaRPr lang="en-US" sz="2400" b="1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67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4D0BBEFA-1CFF-3065-FD39-11CF4E407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48B4507-2CD6-98D8-8A77-1F9EAE542940}"/>
              </a:ext>
            </a:extLst>
          </p:cNvPr>
          <p:cNvSpPr txBox="1">
            <a:spLocks/>
          </p:cNvSpPr>
          <p:nvPr/>
        </p:nvSpPr>
        <p:spPr>
          <a:xfrm>
            <a:off x="648482" y="1140716"/>
            <a:ext cx="4692144" cy="5318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600"/>
              </a:spcBef>
              <a:buClr>
                <a:schemeClr val="tx1">
                  <a:lumMod val="65000"/>
                  <a:lumOff val="35000"/>
                </a:schemeClr>
              </a:buClr>
              <a:buSzPct val="118000"/>
              <a:buFont typeface="Wingdings" pitchFamily="2" charset="2"/>
              <a:buChar char="ü"/>
            </a:pP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Completion of my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Doctor of Ministry</a:t>
            </a:r>
          </a:p>
          <a:p>
            <a:pPr>
              <a:spcBef>
                <a:spcPts val="1600"/>
              </a:spcBef>
              <a:buClr>
                <a:schemeClr val="tx1">
                  <a:lumMod val="65000"/>
                  <a:lumOff val="35000"/>
                </a:schemeClr>
              </a:buClr>
              <a:buSzPct val="118000"/>
              <a:buFont typeface="Wingdings" pitchFamily="2" charset="2"/>
              <a:buChar char="ü"/>
            </a:pP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Collaboration with SPD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with summary documents</a:t>
            </a:r>
          </a:p>
          <a:p>
            <a:pPr>
              <a:spcBef>
                <a:spcPts val="1600"/>
              </a:spcBef>
              <a:buClr>
                <a:schemeClr val="tx1">
                  <a:lumMod val="65000"/>
                  <a:lumOff val="35000"/>
                </a:schemeClr>
              </a:buClr>
              <a:buSzPct val="118000"/>
              <a:buFont typeface="Wingdings" pitchFamily="2" charset="2"/>
              <a:buChar char="ü"/>
            </a:pP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3 AREAS of focus from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research - conclusions </a:t>
            </a:r>
          </a:p>
          <a:p>
            <a:pPr>
              <a:spcBef>
                <a:spcPts val="1600"/>
              </a:spcBef>
              <a:buClr>
                <a:schemeClr val="tx1">
                  <a:lumMod val="65000"/>
                  <a:lumOff val="35000"/>
                </a:schemeClr>
              </a:buClr>
              <a:buSzPct val="118000"/>
              <a:buFont typeface="Wingdings" pitchFamily="2" charset="2"/>
              <a:buChar char="ü"/>
            </a:pP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Stronger Families</a:t>
            </a:r>
          </a:p>
          <a:p>
            <a:pPr>
              <a:spcBef>
                <a:spcPts val="1600"/>
              </a:spcBef>
              <a:buClr>
                <a:schemeClr val="tx1">
                  <a:lumMod val="65000"/>
                  <a:lumOff val="35000"/>
                </a:schemeClr>
              </a:buClr>
              <a:buSzPct val="118000"/>
              <a:buFont typeface="Wingdings" pitchFamily="2" charset="2"/>
              <a:buChar char="ü"/>
            </a:pP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Greater emphasis on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Intergenerational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Connections in local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 church</a:t>
            </a:r>
          </a:p>
          <a:p>
            <a:pPr>
              <a:spcBef>
                <a:spcPts val="1600"/>
              </a:spcBef>
              <a:buClr>
                <a:schemeClr val="tx1">
                  <a:lumMod val="65000"/>
                  <a:lumOff val="35000"/>
                </a:schemeClr>
              </a:buClr>
              <a:buSzPct val="118000"/>
              <a:buFont typeface="Wingdings" pitchFamily="2" charset="2"/>
              <a:buChar char="ü"/>
            </a:pP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Growth of Mentoring</a:t>
            </a:r>
            <a:b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</a:br>
            <a:r>
              <a:rPr lang="en-A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  </a:t>
            </a: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</a:rPr>
              <a:t>(particularly informal mentoring)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FC50EE56-B08A-7D57-46F4-F3479047C6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1D370F7-1081-7706-1404-225C926430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10" name="Picture 9" descr="A white and orange geometrical background&#10;&#10;AI-generated content may be incorrect.">
            <a:extLst>
              <a:ext uri="{FF2B5EF4-FFF2-40B4-BE49-F238E27FC236}">
                <a16:creationId xmlns:a16="http://schemas.microsoft.com/office/drawing/2014/main" id="{3D872A31-4B0B-FAC7-3D63-15182482C25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50" r="5410"/>
          <a:stretch>
            <a:fillRect/>
          </a:stretch>
        </p:blipFill>
        <p:spPr>
          <a:xfrm>
            <a:off x="7503530" y="82317"/>
            <a:ext cx="3220279" cy="3964464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  <p:pic>
        <p:nvPicPr>
          <p:cNvPr id="12" name="Picture 11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97F60207-D6FD-4247-F378-23EFAA6E4C9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319" r="5728"/>
          <a:stretch>
            <a:fillRect/>
          </a:stretch>
        </p:blipFill>
        <p:spPr>
          <a:xfrm>
            <a:off x="4850145" y="2797968"/>
            <a:ext cx="3233652" cy="3964463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4C9EF6-F8BD-A1C3-3EA0-925A5CEA8E32}"/>
              </a:ext>
            </a:extLst>
          </p:cNvPr>
          <p:cNvSpPr txBox="1"/>
          <p:nvPr/>
        </p:nvSpPr>
        <p:spPr>
          <a:xfrm>
            <a:off x="981444" y="244823"/>
            <a:ext cx="6455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191944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8EA5E458-DB5A-5C7B-50C9-06C840B6D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29E6150-C024-3D38-A509-89209A5548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A76DE35-503B-1B5E-F0B8-A30A51BDE5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6" name="Picture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5D38BF2D-E27B-9611-3263-390F500D29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085" r="1687" b="1771"/>
          <a:stretch>
            <a:fillRect/>
          </a:stretch>
        </p:blipFill>
        <p:spPr>
          <a:xfrm>
            <a:off x="95949" y="1577008"/>
            <a:ext cx="10607906" cy="4161183"/>
          </a:xfrm>
          <a:prstGeom prst="rect">
            <a:avLst/>
          </a:prstGeom>
          <a:ln w="12700">
            <a:solidFill>
              <a:srgbClr val="F59324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4E0462-FC21-376E-B54C-54ECAE48BFE6}"/>
              </a:ext>
            </a:extLst>
          </p:cNvPr>
          <p:cNvSpPr txBox="1"/>
          <p:nvPr/>
        </p:nvSpPr>
        <p:spPr>
          <a:xfrm>
            <a:off x="673693" y="399170"/>
            <a:ext cx="64559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Narrow" panose="020B0004020202020204" pitchFamily="34" charset="0"/>
                <a:ea typeface="Ayuthaya" pitchFamily="2" charset="-34"/>
                <a:cs typeface="Ayuthaya" pitchFamily="2" charset="-34"/>
              </a:rPr>
              <a:t>Mission Partnership</a:t>
            </a:r>
          </a:p>
        </p:txBody>
      </p:sp>
    </p:spTree>
    <p:extLst>
      <p:ext uri="{BB962C8B-B14F-4D97-AF65-F5344CB8AC3E}">
        <p14:creationId xmlns:p14="http://schemas.microsoft.com/office/powerpoint/2010/main" val="3069902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83ECEAC6-9858-6F79-1807-C5050717F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5EDD2D17-56CA-B2ED-384C-2271C4DDE9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490D1B7-2027-6A67-B9B8-7434B42F2A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  <p:pic>
        <p:nvPicPr>
          <p:cNvPr id="6" name="Picture 5" descr="A white and orange cover with a blue and orange design&#10;&#10;AI-generated content may be incorrect.">
            <a:extLst>
              <a:ext uri="{FF2B5EF4-FFF2-40B4-BE49-F238E27FC236}">
                <a16:creationId xmlns:a16="http://schemas.microsoft.com/office/drawing/2014/main" id="{FA44F155-65F6-E67B-CFD0-D3F33B501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613" y="0"/>
            <a:ext cx="4857304" cy="6858000"/>
          </a:xfrm>
          <a:prstGeom prst="rect">
            <a:avLst/>
          </a:prstGeom>
          <a:ln>
            <a:solidFill>
              <a:srgbClr val="F59324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3152EB-F5EF-6501-45B7-FFC8B008A660}"/>
              </a:ext>
            </a:extLst>
          </p:cNvPr>
          <p:cNvSpPr txBox="1"/>
          <p:nvPr/>
        </p:nvSpPr>
        <p:spPr>
          <a:xfrm>
            <a:off x="715619" y="582067"/>
            <a:ext cx="485730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b="1" dirty="0">
                <a:latin typeface="Aptos Narrow" panose="020B0004020202020204" pitchFamily="34" charset="0"/>
              </a:rPr>
              <a:t>A full “</a:t>
            </a:r>
            <a:r>
              <a:rPr lang="en-AU" sz="2800" b="1" i="1" dirty="0">
                <a:latin typeface="Aptos Narrow" panose="020B0004020202020204" pitchFamily="34" charset="0"/>
              </a:rPr>
              <a:t>menu</a:t>
            </a:r>
            <a:r>
              <a:rPr lang="en-AU" sz="2800" b="1" dirty="0">
                <a:latin typeface="Aptos Narrow" panose="020B0004020202020204" pitchFamily="34" charset="0"/>
              </a:rPr>
              <a:t>” of ideas and options for helping our youth and young adults reach their mates for Jesus.</a:t>
            </a:r>
          </a:p>
          <a:p>
            <a:endParaRPr lang="en-AU" sz="2800" b="1" dirty="0">
              <a:latin typeface="Aptos Narrow" panose="020B0004020202020204" pitchFamily="34" charset="0"/>
            </a:endParaRPr>
          </a:p>
          <a:p>
            <a:r>
              <a:rPr lang="en-AU" sz="2800" b="1" dirty="0">
                <a:latin typeface="Aptos Narrow" panose="020B0004020202020204" pitchFamily="34" charset="0"/>
              </a:rPr>
              <a:t>A full training package to go with the “</a:t>
            </a:r>
            <a:r>
              <a:rPr lang="en-AU" sz="2800" b="1" i="1" dirty="0">
                <a:latin typeface="Aptos Narrow" panose="020B0004020202020204" pitchFamily="34" charset="0"/>
              </a:rPr>
              <a:t>menu</a:t>
            </a:r>
            <a:r>
              <a:rPr lang="en-AU" sz="2800" b="1" dirty="0">
                <a:latin typeface="Aptos Narrow" panose="020B0004020202020204" pitchFamily="34" charset="0"/>
              </a:rPr>
              <a:t>”.</a:t>
            </a:r>
          </a:p>
          <a:p>
            <a:endParaRPr lang="en-AU" sz="2800" b="1" dirty="0">
              <a:latin typeface="Aptos Narrow" panose="020B0004020202020204" pitchFamily="34" charset="0"/>
            </a:endParaRPr>
          </a:p>
          <a:p>
            <a:r>
              <a:rPr lang="en-AU" sz="2800" b="1" dirty="0">
                <a:latin typeface="Aptos Narrow" panose="020B0004020202020204" pitchFamily="34" charset="0"/>
              </a:rPr>
              <a:t>Working alongside our conference youth teams to offer an Australia for Christ training schedule within their conference – as needed. </a:t>
            </a:r>
          </a:p>
        </p:txBody>
      </p:sp>
    </p:spTree>
    <p:extLst>
      <p:ext uri="{BB962C8B-B14F-4D97-AF65-F5344CB8AC3E}">
        <p14:creationId xmlns:p14="http://schemas.microsoft.com/office/powerpoint/2010/main" val="801395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and white swirly background&#10;&#10;AI-generated content may be incorrect.">
            <a:extLst>
              <a:ext uri="{FF2B5EF4-FFF2-40B4-BE49-F238E27FC236}">
                <a16:creationId xmlns:a16="http://schemas.microsoft.com/office/drawing/2014/main" id="{7E99B05F-0D09-7346-9555-E0C7B73CF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9805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5E3E8FB-688E-047F-9158-24FE3079879C}"/>
              </a:ext>
            </a:extLst>
          </p:cNvPr>
          <p:cNvSpPr txBox="1">
            <a:spLocks/>
          </p:cNvSpPr>
          <p:nvPr/>
        </p:nvSpPr>
        <p:spPr>
          <a:xfrm>
            <a:off x="649357" y="1194021"/>
            <a:ext cx="9865783" cy="42009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  <a:t>Continue to pray</a:t>
            </a:r>
            <a:b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</a:br>
            <a: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  <a:t>for our younger generations</a:t>
            </a:r>
            <a:b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</a:br>
            <a: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  <a:t>as they face the world in</a:t>
            </a:r>
            <a:b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</a:br>
            <a:r>
              <a:rPr lang="en-AU" sz="7200" b="1" dirty="0">
                <a:latin typeface="Aptos Narrow" panose="020B0004020202020204" pitchFamily="34" charset="0"/>
                <a:ea typeface="+mn-ea"/>
                <a:cs typeface="+mn-cs"/>
              </a:rPr>
              <a:t>2025 </a:t>
            </a:r>
            <a:r>
              <a:rPr lang="en-AU" sz="5400" b="1" dirty="0">
                <a:latin typeface="Aptos Narrow" panose="020B0004020202020204" pitchFamily="34" charset="0"/>
                <a:ea typeface="+mn-ea"/>
                <a:cs typeface="+mn-cs"/>
              </a:rPr>
              <a:t>and beyond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7190A07E-91BC-4463-45BB-4C081440EA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3" t="78818"/>
          <a:stretch>
            <a:fillRect/>
          </a:stretch>
        </p:blipFill>
        <p:spPr>
          <a:xfrm rot="5400000">
            <a:off x="8061960" y="2727963"/>
            <a:ext cx="6857999" cy="1402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4CB62D1E-114B-62E5-70F6-A59C6F09A4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r="30200" b="58584"/>
          <a:stretch/>
        </p:blipFill>
        <p:spPr>
          <a:xfrm>
            <a:off x="10971931" y="5394960"/>
            <a:ext cx="1038055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02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552BCB2B-2B40-D25B-5F35-BDBB68C29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45" y="247333"/>
            <a:ext cx="12257045" cy="6894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SDA-Church-AUC-Logo---White-flame.png" descr="SDA-Church-AUC-Logo---White-flame.png">
            <a:extLst>
              <a:ext uri="{FF2B5EF4-FFF2-40B4-BE49-F238E27FC236}">
                <a16:creationId xmlns:a16="http://schemas.microsoft.com/office/drawing/2014/main" id="{9BDA10EA-8277-69C9-055D-798B3483C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53" y="2798956"/>
            <a:ext cx="1555293" cy="1260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white and black background with circles and leaves&#10;&#10;Description automatically generated">
            <a:extLst>
              <a:ext uri="{FF2B5EF4-FFF2-40B4-BE49-F238E27FC236}">
                <a16:creationId xmlns:a16="http://schemas.microsoft.com/office/drawing/2014/main" id="{8D62A432-BABF-488B-5412-C9EBA6C8DE0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ghtScreen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364" r="62642"/>
          <a:stretch/>
        </p:blipFill>
        <p:spPr>
          <a:xfrm rot="10800000">
            <a:off x="-240776" y="2894871"/>
            <a:ext cx="6236461" cy="4247049"/>
          </a:xfrm>
          <a:prstGeom prst="rect">
            <a:avLst/>
          </a:prstGeom>
        </p:spPr>
      </p:pic>
      <p:pic>
        <p:nvPicPr>
          <p:cNvPr id="7" name="Picture 6" descr="A white and black background with circles and leaves&#10;&#10;Description automatically generated">
            <a:extLst>
              <a:ext uri="{FF2B5EF4-FFF2-40B4-BE49-F238E27FC236}">
                <a16:creationId xmlns:a16="http://schemas.microsoft.com/office/drawing/2014/main" id="{9E69A0C2-28CA-ECA2-1F7E-EDF78FF410C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ghtScreen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364" r="62642"/>
          <a:stretch/>
        </p:blipFill>
        <p:spPr>
          <a:xfrm>
            <a:off x="7357416" y="-51650"/>
            <a:ext cx="6236461" cy="424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81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8446C5D32A24381DEC9DA9E9338AA" ma:contentTypeVersion="8" ma:contentTypeDescription="Create a new document." ma:contentTypeScope="" ma:versionID="d019b3aa1728e3cf90137364b6962f62">
  <xsd:schema xmlns:xsd="http://www.w3.org/2001/XMLSchema" xmlns:xs="http://www.w3.org/2001/XMLSchema" xmlns:p="http://schemas.microsoft.com/office/2006/metadata/properties" xmlns:ns2="688b28e0-59a6-444d-9d6b-166d7a83290b" targetNamespace="http://schemas.microsoft.com/office/2006/metadata/properties" ma:root="true" ma:fieldsID="6a89dc775a2baf35111f6c875efcf1f5" ns2:_="">
    <xsd:import namespace="688b28e0-59a6-444d-9d6b-166d7a8329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b28e0-59a6-444d-9d6b-166d7a8329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2F102E-81B8-45C9-A39D-34B47A78721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7EDDF77-9673-4818-A719-2F29F4CD1B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0A9D8C-3DB1-42DB-9646-A4B9A6E94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8b28e0-59a6-444d-9d6b-166d7a8329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249</Words>
  <Application>Microsoft Office PowerPoint</Application>
  <PresentationFormat>Widescreen</PresentationFormat>
  <Paragraphs>44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Aptos Narrow</vt:lpstr>
      <vt:lpstr>Arial</vt:lpstr>
      <vt:lpstr>Calibri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Grant Kinkead</dc:creator>
  <cp:lastModifiedBy>Dierdre Harvey</cp:lastModifiedBy>
  <cp:revision>6</cp:revision>
  <dcterms:created xsi:type="dcterms:W3CDTF">2025-08-26T04:26:33Z</dcterms:created>
  <dcterms:modified xsi:type="dcterms:W3CDTF">2025-09-09T22:32:24Z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0x0101005958446C5D32A24381DEC9DA9E9338AA</vt:lpwstr>
  </property>
</Properties>
</file>